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327" r:id="rId5"/>
    <p:sldId id="258" r:id="rId6"/>
    <p:sldId id="282" r:id="rId7"/>
    <p:sldId id="314" r:id="rId8"/>
    <p:sldId id="320" r:id="rId9"/>
    <p:sldId id="284" r:id="rId10"/>
    <p:sldId id="315" r:id="rId11"/>
    <p:sldId id="316" r:id="rId12"/>
    <p:sldId id="318" r:id="rId13"/>
    <p:sldId id="326" r:id="rId14"/>
    <p:sldId id="328" r:id="rId15"/>
    <p:sldId id="317" r:id="rId16"/>
    <p:sldId id="322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3" autoAdjust="0"/>
    <p:restoredTop sz="87217" autoAdjust="0"/>
  </p:normalViewPr>
  <p:slideViewPr>
    <p:cSldViewPr snapToGrid="0" snapToObjects="1">
      <p:cViewPr varScale="1">
        <p:scale>
          <a:sx n="108" d="100"/>
          <a:sy n="108" d="100"/>
        </p:scale>
        <p:origin x="224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05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為權重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也就是模型的參數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為截距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又稱自變項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偏誤值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也可以說是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噪音值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反應變數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又稱應變項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TW" i="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yKKNr-QKz2Q&amp;list=PLUmEkMzF-Jfal7EeV3pYdLRdooyRuNAFY&amp;index=8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>
            <a:extLst>
              <a:ext uri="{FF2B5EF4-FFF2-40B4-BE49-F238E27FC236}">
                <a16:creationId xmlns:a16="http://schemas.microsoft.com/office/drawing/2014/main" id="{34C08968-269A-2E43-BCB0-235D76F72CF5}"/>
              </a:ext>
            </a:extLst>
          </p:cNvPr>
          <p:cNvSpPr/>
          <p:nvPr/>
        </p:nvSpPr>
        <p:spPr>
          <a:xfrm>
            <a:off x="3814750" y="1167675"/>
            <a:ext cx="4562500" cy="4522649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13CF5933-D99B-7542-AFDB-BDC56EEB0B2D}"/>
              </a:ext>
            </a:extLst>
          </p:cNvPr>
          <p:cNvSpPr/>
          <p:nvPr/>
        </p:nvSpPr>
        <p:spPr>
          <a:xfrm>
            <a:off x="2882275" y="2595614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id="{2D40F3DA-4A47-6740-8E4E-A562DAFFEF50}"/>
              </a:ext>
            </a:extLst>
          </p:cNvPr>
          <p:cNvSpPr/>
          <p:nvPr/>
        </p:nvSpPr>
        <p:spPr>
          <a:xfrm flipV="1">
            <a:off x="2511205" y="2410079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6">
            <a:extLst>
              <a:ext uri="{FF2B5EF4-FFF2-40B4-BE49-F238E27FC236}">
                <a16:creationId xmlns:a16="http://schemas.microsoft.com/office/drawing/2014/main" id="{7DCFF10D-3692-A042-B7E2-2F80024CFAF1}"/>
              </a:ext>
            </a:extLst>
          </p:cNvPr>
          <p:cNvSpPr/>
          <p:nvPr/>
        </p:nvSpPr>
        <p:spPr>
          <a:xfrm flipV="1">
            <a:off x="2764117" y="1711749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">
            <a:extLst>
              <a:ext uri="{FF2B5EF4-FFF2-40B4-BE49-F238E27FC236}">
                <a16:creationId xmlns:a16="http://schemas.microsoft.com/office/drawing/2014/main" id="{0D5A7BE5-8236-234D-8621-1E785B834B9E}"/>
              </a:ext>
            </a:extLst>
          </p:cNvPr>
          <p:cNvCxnSpPr/>
          <p:nvPr/>
        </p:nvCxnSpPr>
        <p:spPr>
          <a:xfrm>
            <a:off x="4377592" y="3158990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D50323BC-8D08-274B-AADE-7955827499D3}"/>
              </a:ext>
            </a:extLst>
          </p:cNvPr>
          <p:cNvSpPr txBox="1">
            <a:spLocks/>
          </p:cNvSpPr>
          <p:nvPr/>
        </p:nvSpPr>
        <p:spPr>
          <a:xfrm>
            <a:off x="4450368" y="2142570"/>
            <a:ext cx="3323657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/>
              <a:t>Part 2</a:t>
            </a:r>
          </a:p>
          <a:p>
            <a:endParaRPr lang="en-US" altLang="zh-CN" sz="6600" dirty="0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EB694C88-022F-9548-93AC-B79B3005CF34}"/>
              </a:ext>
            </a:extLst>
          </p:cNvPr>
          <p:cNvSpPr txBox="1">
            <a:spLocks/>
          </p:cNvSpPr>
          <p:nvPr/>
        </p:nvSpPr>
        <p:spPr>
          <a:xfrm>
            <a:off x="3343596" y="3278443"/>
            <a:ext cx="5537200" cy="11623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3200" dirty="0">
                <a:solidFill>
                  <a:srgbClr val="FFFFFF"/>
                </a:solidFill>
              </a:rPr>
              <a:t>線性迴歸</a:t>
            </a:r>
            <a:r>
              <a:rPr lang="zh-TW" altLang="en-US" sz="3200" dirty="0">
                <a:solidFill>
                  <a:srgbClr val="FFFFFF"/>
                </a:solidFill>
              </a:rPr>
              <a:t> </a:t>
            </a:r>
            <a:r>
              <a:rPr lang="en-US" altLang="zh-TW" sz="1800" dirty="0">
                <a:solidFill>
                  <a:srgbClr val="FFFFFF"/>
                </a:solidFill>
              </a:rPr>
              <a:t>(Linear Regression)</a:t>
            </a:r>
            <a:endParaRPr lang="en-US" altLang="zh-CN" sz="1800" dirty="0">
              <a:solidFill>
                <a:srgbClr val="FFFFFF"/>
              </a:solidFill>
            </a:endParaRPr>
          </a:p>
          <a:p>
            <a:pPr lvl="0"/>
            <a:r>
              <a:rPr lang="zh-CN" altLang="en-US" sz="3600" dirty="0">
                <a:solidFill>
                  <a:srgbClr val="FFFFFF"/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68268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75709" y="3276408"/>
            <a:ext cx="5997039" cy="1077218"/>
          </a:xfrm>
        </p:spPr>
        <p:txBody>
          <a:bodyPr/>
          <a:lstStyle/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4288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2538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0C8A29-1F35-FF4A-9C64-EE063645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5724"/>
          <a:stretch/>
        </p:blipFill>
        <p:spPr bwMode="auto">
          <a:xfrm>
            <a:off x="2743200" y="2026508"/>
            <a:ext cx="2147636" cy="5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/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>
                          <a:solidFill>
                            <a:srgbClr val="4D5156"/>
                          </a:solidFill>
                          <a:latin typeface="arial" panose="020B0604020202020204" pitchFamily="34" charset="0"/>
                        </a:rPr>
                        <m:t>θ</m:t>
                      </m:r>
                    </m:oMath>
                  </m:oMathPara>
                </a14:m>
                <a:endParaRPr lang="en-TW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李宏毅機器學習筆記2：Gradient Descent(附帶詳細的原理推導過程） - IT閱讀">
            <a:extLst>
              <a:ext uri="{FF2B5EF4-FFF2-40B4-BE49-F238E27FC236}">
                <a16:creationId xmlns:a16="http://schemas.microsoft.com/office/drawing/2014/main" id="{0F77679E-C4CF-EC41-84DA-EB5CBB5F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2492732" y="3429000"/>
            <a:ext cx="327808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76D65-22DC-1A45-9ADB-6F60AE570AF4}"/>
              </a:ext>
            </a:extLst>
          </p:cNvPr>
          <p:cNvSpPr/>
          <p:nvPr/>
        </p:nvSpPr>
        <p:spPr>
          <a:xfrm>
            <a:off x="2342852" y="58325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hlinkClick r:id="rId6"/>
              </a:rPr>
              <a:t>台大 李宏毅教授 </a:t>
            </a:r>
            <a:r>
              <a:rPr lang="en-US" altLang="zh-TW" sz="1200" dirty="0">
                <a:hlinkClick r:id="rId6"/>
              </a:rPr>
              <a:t>ML Lecture 3-1: Gradient Descent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3371</TotalTime>
  <Words>733</Words>
  <Application>Microsoft Macintosh PowerPoint</Application>
  <PresentationFormat>Widescreen</PresentationFormat>
  <Paragraphs>120</Paragraphs>
  <Slides>17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等线</vt:lpstr>
      <vt:lpstr>微软雅黑</vt:lpstr>
      <vt:lpstr>PingFang TC</vt:lpstr>
      <vt:lpstr>Segoe UI Light</vt:lpstr>
      <vt:lpstr>Arial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206</cp:revision>
  <dcterms:created xsi:type="dcterms:W3CDTF">2015-08-18T02:51:41Z</dcterms:created>
  <dcterms:modified xsi:type="dcterms:W3CDTF">2020-09-07T06:43:38Z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